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000" kern="1200" baseline="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baseline="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600" kern="1200" baseline="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win-vecto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iscourse.datamethods.org/t/categorizing-continuous-variables/340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in-vector.com/2009/11/03/i-dont-think-that-means-what-you-think-it-means-statistics-to-english-translation-part-1-accuracy-measures/" TargetMode="External"/><Relationship Id="rId7" Type="http://schemas.openxmlformats.org/officeDocument/2006/relationships/hyperlink" Target="https://win-vector.com/2019/11/12/when-cross-validation-is-more-powerful-than-regularization/" TargetMode="External"/><Relationship Id="rId2" Type="http://schemas.openxmlformats.org/officeDocument/2006/relationships/hyperlink" Target="https://github.com/WinVector/vtreat" TargetMode="External"/><Relationship Id="rId1" Type="http://schemas.openxmlformats.org/officeDocument/2006/relationships/slideLayout" Target="../slideLayouts/slideLayout2.xml"/><Relationship Id="rId6" Type="http://schemas.openxmlformats.org/officeDocument/2006/relationships/hyperlink" Target="https://win-vector.com/2014/03/08/can-a-classifier-that-never-says-yes-be-useful/" TargetMode="External"/><Relationship Id="rId5" Type="http://schemas.openxmlformats.org/officeDocument/2006/relationships/hyperlink" Target="https://win-vector.com/2019/07/07/link-functions-versus-data-transforms/" TargetMode="External"/><Relationship Id="rId4" Type="http://schemas.openxmlformats.org/officeDocument/2006/relationships/hyperlink" Target="https://win-vector.com/2015/02/27/does-balancing-classes-improve-classifier-performanc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WinVector/Examples/tree/main/Fit_to_Finish_Model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Fit to Finish Modeling</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a:t>
            </a:r>
            <a:r>
              <a:rPr>
                <a:hlinkClick r:id="rId2"/>
              </a:rPr>
              <a:t>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 Model</a:t>
            </a:r>
          </a:p>
        </p:txBody>
      </p:sp>
      <p:sp>
        <p:nvSpPr>
          <p:cNvPr id="4" name="Text Placeholder 3"/>
          <p:cNvSpPr>
            <a:spLocks noGrp="1"/>
          </p:cNvSpPr>
          <p:nvPr>
            <p:ph type="body" sz="half" idx="2"/>
          </p:nvPr>
        </p:nvSpPr>
        <p:spPr/>
        <p:txBody>
          <a:bodyPr/>
          <a:lstStyle/>
          <a:p>
            <a:pPr marL="0" lvl="0" indent="0">
              <a:buNone/>
            </a:pPr>
            <a:r>
              <a:t>Here is a standard model, notice </a:t>
            </a:r>
            <a:r>
              <a:rPr>
                <a:latin typeface="Courier"/>
              </a:rPr>
              <a:t>mid_parent</a:t>
            </a:r>
            <a:r>
              <a:t> is suppressed as it is co-linear with some combination of </a:t>
            </a:r>
            <a:r>
              <a:rPr>
                <a:latin typeface="Courier"/>
              </a:rPr>
              <a:t>father</a:t>
            </a:r>
            <a:r>
              <a:t> and </a:t>
            </a:r>
            <a:r>
              <a:rPr>
                <a:latin typeface="Courier"/>
              </a:rPr>
              <a:t>mother</a:t>
            </a:r>
            <a: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080000" cy="1188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tblGrid>
              <a:tr h="0">
                <a:tc>
                  <a:txBody>
                    <a:bodyPr/>
                    <a:lstStyle/>
                    <a:p>
                      <a:endParaRPr/>
                    </a:p>
                  </a:txBody>
                  <a:tcPr/>
                </a:tc>
                <a:tc>
                  <a:txBody>
                    <a:bodyPr/>
                    <a:lstStyle/>
                    <a:p>
                      <a:pPr marL="0" lvl="0" indent="0" algn="r">
                        <a:buNone/>
                      </a:pPr>
                      <a:r>
                        <a:t>Estimate</a:t>
                      </a:r>
                    </a:p>
                  </a:txBody>
                  <a:tcPr/>
                </a:tc>
                <a:tc>
                  <a:txBody>
                    <a:bodyPr/>
                    <a:lstStyle/>
                    <a:p>
                      <a:pPr marL="0" lvl="0" indent="0" algn="r">
                        <a:buNone/>
                      </a:pPr>
                      <a:r>
                        <a:t>Std. Error</a:t>
                      </a:r>
                    </a:p>
                  </a:txBody>
                  <a:tcPr/>
                </a:tc>
                <a:tc>
                  <a:txBody>
                    <a:bodyPr/>
                    <a:lstStyle/>
                    <a:p>
                      <a:pPr marL="0" lvl="0" indent="0" algn="r">
                        <a:buNone/>
                      </a:pPr>
                      <a:r>
                        <a:t>t value</a:t>
                      </a:r>
                    </a:p>
                  </a:txBody>
                  <a:tcPr/>
                </a:tc>
                <a:tc>
                  <a:txBody>
                    <a:bodyPr/>
                    <a:lstStyle/>
                    <a:p>
                      <a:pPr marL="0" lvl="0" indent="0" algn="r">
                        <a:buNone/>
                      </a:pPr>
                      <a:r>
                        <a:t>Pr(&gt;|t|)</a:t>
                      </a:r>
                    </a:p>
                  </a:txBody>
                  <a:tcPr/>
                </a:tc>
                <a:extLst>
                  <a:ext uri="{0D108BD9-81ED-4DB2-BD59-A6C34878D82A}">
                    <a16:rowId xmlns:a16="http://schemas.microsoft.com/office/drawing/2014/main" val="10000"/>
                  </a:ext>
                </a:extLst>
              </a:tr>
              <a:tr h="0">
                <a:tc>
                  <a:txBody>
                    <a:bodyPr/>
                    <a:lstStyle/>
                    <a:p>
                      <a:pPr marL="0" lvl="0" indent="0" algn="l">
                        <a:buNone/>
                      </a:pPr>
                      <a:r>
                        <a:t>(Intercept)</a:t>
                      </a:r>
                    </a:p>
                  </a:txBody>
                  <a:tcPr/>
                </a:tc>
                <a:tc>
                  <a:txBody>
                    <a:bodyPr/>
                    <a:lstStyle/>
                    <a:p>
                      <a:pPr marL="0" lvl="0" indent="0" algn="r">
                        <a:buNone/>
                      </a:pPr>
                      <a:r>
                        <a:t>17.9561672</a:t>
                      </a:r>
                    </a:p>
                  </a:txBody>
                  <a:tcPr/>
                </a:tc>
                <a:tc>
                  <a:txBody>
                    <a:bodyPr/>
                    <a:lstStyle/>
                    <a:p>
                      <a:pPr marL="0" lvl="0" indent="0" algn="r">
                        <a:buNone/>
                      </a:pPr>
                      <a:r>
                        <a:t>4.7285528</a:t>
                      </a:r>
                    </a:p>
                  </a:txBody>
                  <a:tcPr/>
                </a:tc>
                <a:tc>
                  <a:txBody>
                    <a:bodyPr/>
                    <a:lstStyle/>
                    <a:p>
                      <a:pPr marL="0" lvl="0" indent="0" algn="r">
                        <a:buNone/>
                      </a:pPr>
                      <a:r>
                        <a:t>3.797392</a:t>
                      </a:r>
                    </a:p>
                  </a:txBody>
                  <a:tcPr/>
                </a:tc>
                <a:tc>
                  <a:txBody>
                    <a:bodyPr/>
                    <a:lstStyle/>
                    <a:p>
                      <a:pPr marL="0" lvl="0" indent="0" algn="r">
                        <a:buNone/>
                      </a:pPr>
                      <a:r>
                        <a:t>0.0001589</a:t>
                      </a:r>
                    </a:p>
                  </a:txBody>
                  <a:tcPr/>
                </a:tc>
                <a:extLst>
                  <a:ext uri="{0D108BD9-81ED-4DB2-BD59-A6C34878D82A}">
                    <a16:rowId xmlns:a16="http://schemas.microsoft.com/office/drawing/2014/main" val="10001"/>
                  </a:ext>
                </a:extLst>
              </a:tr>
              <a:tr h="0">
                <a:tc>
                  <a:txBody>
                    <a:bodyPr/>
                    <a:lstStyle/>
                    <a:p>
                      <a:pPr marL="0" lvl="0" indent="0" algn="l">
                        <a:buNone/>
                      </a:pPr>
                      <a:r>
                        <a:t>father</a:t>
                      </a:r>
                    </a:p>
                  </a:txBody>
                  <a:tcPr/>
                </a:tc>
                <a:tc>
                  <a:txBody>
                    <a:bodyPr/>
                    <a:lstStyle/>
                    <a:p>
                      <a:pPr marL="0" lvl="0" indent="0" algn="r">
                        <a:buNone/>
                      </a:pPr>
                      <a:r>
                        <a:t>0.3829092</a:t>
                      </a:r>
                    </a:p>
                  </a:txBody>
                  <a:tcPr/>
                </a:tc>
                <a:tc>
                  <a:txBody>
                    <a:bodyPr/>
                    <a:lstStyle/>
                    <a:p>
                      <a:pPr marL="0" lvl="0" indent="0" algn="r">
                        <a:buNone/>
                      </a:pPr>
                      <a:r>
                        <a:t>0.0499156</a:t>
                      </a:r>
                    </a:p>
                  </a:txBody>
                  <a:tcPr/>
                </a:tc>
                <a:tc>
                  <a:txBody>
                    <a:bodyPr/>
                    <a:lstStyle/>
                    <a:p>
                      <a:pPr marL="0" lvl="0" indent="0" algn="r">
                        <a:buNone/>
                      </a:pPr>
                      <a:r>
                        <a:t>7.671133</a:t>
                      </a:r>
                    </a:p>
                  </a:txBody>
                  <a:tcPr/>
                </a:tc>
                <a:tc>
                  <a:txBody>
                    <a:bodyPr/>
                    <a:lstStyle/>
                    <a:p>
                      <a:pPr marL="0" lvl="0" indent="0" algn="r">
                        <a:buNone/>
                      </a:pPr>
                      <a:r>
                        <a:t>0.0000000</a:t>
                      </a:r>
                    </a:p>
                  </a:txBody>
                  <a:tcPr/>
                </a:tc>
                <a:extLst>
                  <a:ext uri="{0D108BD9-81ED-4DB2-BD59-A6C34878D82A}">
                    <a16:rowId xmlns:a16="http://schemas.microsoft.com/office/drawing/2014/main" val="10002"/>
                  </a:ext>
                </a:extLst>
              </a:tr>
              <a:tr h="0">
                <a:tc>
                  <a:txBody>
                    <a:bodyPr/>
                    <a:lstStyle/>
                    <a:p>
                      <a:pPr marL="0" lvl="0" indent="0" algn="l">
                        <a:buNone/>
                      </a:pPr>
                      <a:r>
                        <a:t>mother</a:t>
                      </a:r>
                    </a:p>
                  </a:txBody>
                  <a:tcPr/>
                </a:tc>
                <a:tc>
                  <a:txBody>
                    <a:bodyPr/>
                    <a:lstStyle/>
                    <a:p>
                      <a:pPr marL="0" lvl="0" indent="0" algn="r">
                        <a:buNone/>
                      </a:pPr>
                      <a:r>
                        <a:t>0.3490361</a:t>
                      </a:r>
                    </a:p>
                  </a:txBody>
                  <a:tcPr/>
                </a:tc>
                <a:tc>
                  <a:txBody>
                    <a:bodyPr/>
                    <a:lstStyle/>
                    <a:p>
                      <a:pPr marL="0" lvl="0" indent="0" algn="r">
                        <a:buNone/>
                      </a:pPr>
                      <a:r>
                        <a:t>0.0553181</a:t>
                      </a:r>
                    </a:p>
                  </a:txBody>
                  <a:tcPr/>
                </a:tc>
                <a:tc>
                  <a:txBody>
                    <a:bodyPr/>
                    <a:lstStyle/>
                    <a:p>
                      <a:pPr marL="0" lvl="0" indent="0" algn="r">
                        <a:buNone/>
                      </a:pPr>
                      <a:r>
                        <a:t>6.309615</a:t>
                      </a:r>
                    </a:p>
                  </a:txBody>
                  <a:tcPr/>
                </a:tc>
                <a:tc>
                  <a:txBody>
                    <a:bodyPr/>
                    <a:lstStyle/>
                    <a:p>
                      <a:pPr marL="0" lvl="0" indent="0" algn="r">
                        <a:buNone/>
                      </a:pPr>
                      <a:r>
                        <a:t>0.0000000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Another Model</a:t>
            </a:r>
          </a:p>
        </p:txBody>
      </p:sp>
      <p:sp>
        <p:nvSpPr>
          <p:cNvPr id="4" name="Text Placeholder 3"/>
          <p:cNvSpPr>
            <a:spLocks noGrp="1"/>
          </p:cNvSpPr>
          <p:nvPr>
            <p:ph type="body" sz="half" idx="2"/>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118872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endParaRPr/>
                    </a:p>
                  </a:txBody>
                  <a:tcPr/>
                </a:tc>
                <a:tc>
                  <a:txBody>
                    <a:bodyPr/>
                    <a:lstStyle/>
                    <a:p>
                      <a:pPr marL="0" lvl="0" indent="0" algn="r">
                        <a:buNone/>
                      </a:pPr>
                      <a:r>
                        <a:t>s0</a:t>
                      </a:r>
                    </a:p>
                  </a:txBody>
                  <a:tcPr/>
                </a:tc>
                <a:extLst>
                  <a:ext uri="{0D108BD9-81ED-4DB2-BD59-A6C34878D82A}">
                    <a16:rowId xmlns:a16="http://schemas.microsoft.com/office/drawing/2014/main" val="10000"/>
                  </a:ext>
                </a:extLst>
              </a:tr>
              <a:tr h="0">
                <a:tc>
                  <a:txBody>
                    <a:bodyPr/>
                    <a:lstStyle/>
                    <a:p>
                      <a:pPr marL="0" lvl="0" indent="0" algn="l">
                        <a:buNone/>
                      </a:pPr>
                      <a:r>
                        <a:t>father</a:t>
                      </a:r>
                    </a:p>
                  </a:txBody>
                  <a:tcPr/>
                </a:tc>
                <a:tc>
                  <a:txBody>
                    <a:bodyPr/>
                    <a:lstStyle/>
                    <a:p>
                      <a:pPr marL="0" lvl="0" indent="0" algn="r">
                        <a:buNone/>
                      </a:pPr>
                      <a:r>
                        <a:t>0.3961184</a:t>
                      </a:r>
                    </a:p>
                  </a:txBody>
                  <a:tcPr/>
                </a:tc>
                <a:extLst>
                  <a:ext uri="{0D108BD9-81ED-4DB2-BD59-A6C34878D82A}">
                    <a16:rowId xmlns:a16="http://schemas.microsoft.com/office/drawing/2014/main" val="10001"/>
                  </a:ext>
                </a:extLst>
              </a:tr>
              <a:tr h="0">
                <a:tc>
                  <a:txBody>
                    <a:bodyPr/>
                    <a:lstStyle/>
                    <a:p>
                      <a:pPr marL="0" lvl="0" indent="0" algn="l">
                        <a:buNone/>
                      </a:pPr>
                      <a:r>
                        <a:t>mother</a:t>
                      </a:r>
                    </a:p>
                  </a:txBody>
                  <a:tcPr/>
                </a:tc>
                <a:tc>
                  <a:txBody>
                    <a:bodyPr/>
                    <a:lstStyle/>
                    <a:p>
                      <a:pPr marL="0" lvl="0" indent="0" algn="r">
                        <a:buNone/>
                      </a:pPr>
                      <a:r>
                        <a:t>0.3633321</a:t>
                      </a:r>
                    </a:p>
                  </a:txBody>
                  <a:tcPr/>
                </a:tc>
                <a:extLst>
                  <a:ext uri="{0D108BD9-81ED-4DB2-BD59-A6C34878D82A}">
                    <a16:rowId xmlns:a16="http://schemas.microsoft.com/office/drawing/2014/main" val="10002"/>
                  </a:ext>
                </a:extLst>
              </a:tr>
              <a:tr h="0">
                <a:tc>
                  <a:txBody>
                    <a:bodyPr/>
                    <a:lstStyle/>
                    <a:p>
                      <a:pPr marL="0" lvl="0" indent="0" algn="l">
                        <a:buNone/>
                      </a:pPr>
                      <a:r>
                        <a:t>mid_parent</a:t>
                      </a:r>
                    </a:p>
                  </a:txBody>
                  <a:tcPr/>
                </a:tc>
                <a:tc>
                  <a:txBody>
                    <a:bodyPr/>
                    <a:lstStyle/>
                    <a:p>
                      <a:pPr marL="0" lvl="0" indent="0" algn="r">
                        <a:buNone/>
                      </a:pPr>
                      <a:r>
                        <a:t>-0.0132192</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effectively</a:t>
            </a:r>
            <a:r>
              <a:t> different are the models?</a:t>
            </a:r>
          </a:p>
        </p:txBody>
      </p:sp>
      <p:sp>
        <p:nvSpPr>
          <p:cNvPr id="3" name="Content Placeholder 2"/>
          <p:cNvSpPr>
            <a:spLocks noGrp="1"/>
          </p:cNvSpPr>
          <p:nvPr>
            <p:ph idx="1"/>
          </p:nvPr>
        </p:nvSpPr>
        <p:spPr/>
        <p:txBody>
          <a:bodyPr/>
          <a:lstStyle/>
          <a:p>
            <a:pPr marL="0" lvl="0" indent="0">
              <a:buNone/>
            </a:pPr>
            <a: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3.383145</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3.383153</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4.802859e-05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semantically</a:t>
            </a:r>
            <a:r>
              <a:t> different are the models?</a:t>
            </a:r>
          </a:p>
        </p:txBody>
      </p:sp>
      <p:sp>
        <p:nvSpPr>
          <p:cNvPr id="3" name="Content Placeholder 2"/>
          <p:cNvSpPr>
            <a:spLocks noGrp="1"/>
          </p:cNvSpPr>
          <p:nvPr>
            <p:ph idx="1"/>
          </p:nvPr>
        </p:nvSpPr>
        <p:spPr/>
        <p:txBody>
          <a:bodyPr/>
          <a:lstStyle/>
          <a:p>
            <a:pPr marL="0" lvl="0" indent="0">
              <a:buNone/>
            </a:pPr>
            <a:r>
              <a:t>Very Different.</a:t>
            </a:r>
          </a:p>
          <a:p>
            <a:pPr lvl="0"/>
            <a:r>
              <a:t>The traditional model has made the decision to suppress </a:t>
            </a:r>
            <a:r>
              <a:rPr>
                <a:latin typeface="Courier"/>
              </a:rPr>
              <a:t>mid_parent</a:t>
            </a:r>
            <a:r>
              <a:t>.</a:t>
            </a:r>
          </a:p>
          <a:p>
            <a:pPr lvl="1"/>
            <a:r>
              <a:t>This means the model is immune to any harm this variable could inflict in the future. Say for example some day in the future it is calculated or stored wrong in our data source.</a:t>
            </a:r>
          </a:p>
          <a:p>
            <a:pPr lvl="1"/>
            <a:r>
              <a:t>Actually a super important decision, perhaps best left to the practitioner to decide which of </a:t>
            </a:r>
            <a:r>
              <a:rPr>
                <a:latin typeface="Courier"/>
              </a:rPr>
              <a:t>father</a:t>
            </a:r>
            <a:r>
              <a:t>, </a:t>
            </a:r>
            <a:r>
              <a:rPr>
                <a:latin typeface="Courier"/>
              </a:rPr>
              <a:t>mother</a:t>
            </a:r>
            <a:r>
              <a:t>, or </a:t>
            </a:r>
            <a:r>
              <a:rPr>
                <a:latin typeface="Courier"/>
              </a:rPr>
              <a:t>mid_parent</a:t>
            </a:r>
            <a:r>
              <a:t> should be dropped.</a:t>
            </a:r>
          </a:p>
          <a:p>
            <a:pPr lvl="0"/>
            <a:r>
              <a:t>The L2 regularized (or Ridge Regression or Tikhonov Regularized) model keeps all variables, but tries to enforce small (near zero) coefficients.</a:t>
            </a:r>
          </a:p>
          <a:p>
            <a:pPr lvl="1"/>
            <a:r>
              <a:t>This is a “fire and forget strategy.”</a:t>
            </a:r>
          </a:p>
          <a:p>
            <a:pPr lvl="1"/>
            <a:r>
              <a:t>Works well if the average of the variables is more stable than the individual variables, as it often 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Fit to Finish Dilemma</a:t>
            </a:r>
          </a:p>
        </p:txBody>
      </p:sp>
      <p:sp>
        <p:nvSpPr>
          <p:cNvPr id="3" name="Content Placeholder 2"/>
          <p:cNvSpPr>
            <a:spLocks noGrp="1"/>
          </p:cNvSpPr>
          <p:nvPr>
            <p:ph idx="1"/>
          </p:nvPr>
        </p:nvSpPr>
        <p:spPr/>
        <p:txBody>
          <a:bodyPr/>
          <a:lstStyle/>
          <a:p>
            <a:pPr marL="0" lvl="0" indent="0">
              <a:buNone/>
            </a:pPr>
            <a:r>
              <a:t>Machine learning or AI-training builds a model that is </a:t>
            </a:r>
            <a:r>
              <a:rPr i="1"/>
              <a:t>superficially indistinguishable from a correct model</a:t>
            </a:r>
            <a:r>
              <a:t>.</a:t>
            </a:r>
          </a:p>
          <a:p>
            <a:pPr lvl="0"/>
            <a:r>
              <a:t>Often best possible on training data. In the absence of over-fit issues may be nearly best possible on hold out data.</a:t>
            </a:r>
          </a:p>
          <a:p>
            <a:pPr lvl="0"/>
            <a:r>
              <a:t>The statistics view</a:t>
            </a:r>
          </a:p>
          <a:p>
            <a:pPr lvl="1"/>
            <a:r>
              <a:t>May still be the wrong model, with wrong coefficients inferred.</a:t>
            </a:r>
          </a:p>
          <a:p>
            <a:pPr lvl="1"/>
            <a:r>
              <a:t>Model identification is important, as the model may be called on an example not similar to the training data.</a:t>
            </a:r>
          </a:p>
          <a:p>
            <a:pPr lvl="0"/>
            <a:r>
              <a:t>The data science view</a:t>
            </a:r>
          </a:p>
          <a:p>
            <a:pPr lvl="1"/>
            <a:r>
              <a:t>“I am paid to call </a:t>
            </a:r>
            <a:r>
              <a:rPr>
                <a:latin typeface="Courier"/>
              </a:rPr>
              <a:t>predict()</a:t>
            </a:r>
            <a:r>
              <a:t>, we are done here.”</a:t>
            </a:r>
          </a:p>
          <a:p>
            <a:pPr lvl="2"/>
            <a:r>
              <a:t>For many business situations, this is in fact the right answer!</a:t>
            </a:r>
          </a:p>
          <a:p>
            <a:pPr lvl="1"/>
            <a:r>
              <a:t>Model identification is pointless, as we can’t expect reliable predictions on examples not distributionally similar to the training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Unbalanced Classification Classes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Tools deforming the hands</a:t>
            </a:r>
          </a:p>
        </p:txBody>
      </p:sp>
      <p:sp>
        <p:nvSpPr>
          <p:cNvPr id="3" name="Content Placeholder 2"/>
          <p:cNvSpPr>
            <a:spLocks noGrp="1"/>
          </p:cNvSpPr>
          <p:nvPr>
            <p:ph idx="1"/>
          </p:nvPr>
        </p:nvSpPr>
        <p:spPr/>
        <p:txBody>
          <a:bodyPr/>
          <a:lstStyle/>
          <a:p>
            <a:pPr marL="0" lvl="0" indent="0">
              <a:buNone/>
            </a:pPr>
            <a:r>
              <a:t>Data scientist over-worry about unbalanced classes in classification problems.</a:t>
            </a:r>
          </a:p>
          <a:p>
            <a:pPr lvl="0"/>
            <a:r>
              <a:t>This distinction is a bit stronger in the Python data science community as the Python sklearn </a:t>
            </a:r>
            <a:r>
              <a:rPr>
                <a:latin typeface="Courier"/>
              </a:rPr>
              <a:t>.predict()</a:t>
            </a:r>
            <a:r>
              <a:t> interface returns class labels instead of links or probabilities.</a:t>
            </a:r>
          </a:p>
          <a:p>
            <a:pPr lvl="0"/>
            <a:r>
              <a:t>The R </a:t>
            </a:r>
            <a:r>
              <a:rPr>
                <a:latin typeface="Courier"/>
              </a:rPr>
              <a:t>predict()</a:t>
            </a:r>
            <a:r>
              <a:t> interface doesn’t have this issue.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Classification Example</a:t>
            </a:r>
          </a:p>
        </p:txBody>
      </p:sp>
      <p:sp>
        <p:nvSpPr>
          <p:cNvPr id="3" name="Content Placeholder 2"/>
          <p:cNvSpPr>
            <a:spLocks noGrp="1"/>
          </p:cNvSpPr>
          <p:nvPr>
            <p:ph idx="1"/>
          </p:nvPr>
        </p:nvSpPr>
        <p:spPr/>
        <p:txBody>
          <a:bodyPr/>
          <a:lstStyle/>
          <a:p>
            <a:pPr marL="0" lvl="0" indent="0">
              <a:buNone/>
            </a:pPr>
            <a:r>
              <a:t>For our classification example, let’s take a BCSC breast cancer data set.</a:t>
            </a:r>
          </a:p>
          <a:p>
            <a:pPr marL="0" lvl="0" indent="0">
              <a:buNone/>
            </a:pPr>
            <a:r>
              <a:t>For this model </a:t>
            </a:r>
            <a:r>
              <a:rPr>
                <a:latin typeface="Courier"/>
              </a:rPr>
              <a:t>breast_cancer_history</a:t>
            </a:r>
            <a: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marL="0" lvl="0" indent="0">
              <a:buNone/>
            </a:pPr>
            <a:r>
              <a:t>The prevalence of cancer, among those instances with known cancer determination, is about 10.3%.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Preparing the data</a:t>
            </a:r>
          </a:p>
        </p:txBody>
      </p:sp>
      <p:sp>
        <p:nvSpPr>
          <p:cNvPr id="3" name="Content Placeholder 2"/>
          <p:cNvSpPr>
            <a:spLocks noGrp="1"/>
          </p:cNvSpPr>
          <p:nvPr>
            <p:ph idx="1"/>
          </p:nvPr>
        </p:nvSpPr>
        <p:spPr/>
        <p:txBody>
          <a:bodyPr/>
          <a:lstStyle/>
          <a:p>
            <a:pPr marL="0" lvl="0" indent="0">
              <a:buNone/>
            </a:pPr>
            <a: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Building a classification model</a:t>
            </a:r>
          </a:p>
        </p:txBody>
      </p:sp>
      <p:sp>
        <p:nvSpPr>
          <p:cNvPr id="3" name="Content Placeholder 2"/>
          <p:cNvSpPr>
            <a:spLocks noGrp="1"/>
          </p:cNvSpPr>
          <p:nvPr>
            <p:ph idx="1"/>
          </p:nvPr>
        </p:nvSpPr>
        <p:spPr/>
        <p:txBody>
          <a:bodyPr/>
          <a:lstStyle/>
          <a:p>
            <a:pPr marL="0" lvl="0" indent="0">
              <a:buNone/>
            </a:pPr>
            <a: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I am a Principal Consultant at Win Vector LLC. I have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Co-author of several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Using the model</a:t>
            </a:r>
          </a:p>
        </p:txBody>
      </p:sp>
      <p:sp>
        <p:nvSpPr>
          <p:cNvPr id="3" name="Content Placeholder 2"/>
          <p:cNvSpPr>
            <a:spLocks noGrp="1"/>
          </p:cNvSpPr>
          <p:nvPr>
            <p:ph idx="1"/>
          </p:nvPr>
        </p:nvSpPr>
        <p:spPr/>
        <p:txBody>
          <a:bodyPr/>
          <a:lstStyle/>
          <a:p>
            <a:pPr marL="0" lvl="0" indent="0">
              <a:buNone/>
            </a:pPr>
            <a: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marL="0" lvl="0" indent="0">
              <a:buNone/>
            </a:pPr>
            <a:r>
              <a:t>Remember each outcome we are trying to match is </a:t>
            </a:r>
            <a:r>
              <a:rPr>
                <a:latin typeface="Courier"/>
              </a:rPr>
              <a:t>0</a:t>
            </a:r>
            <a:r>
              <a:t> or </a:t>
            </a:r>
            <a:r>
              <a:rPr>
                <a:latin typeface="Courier"/>
              </a:rPr>
              <a:t>1</a:t>
            </a:r>
            <a:r>
              <a:t> (and each row in the data set can represent multiple individuals).</a:t>
            </a:r>
          </a:p>
          <a:p>
            <a:pPr lvl="0" indent="0">
              <a:buNone/>
            </a:pPr>
            <a:r>
              <a:rPr>
                <a:solidFill>
                  <a:srgbClr val="4758AB"/>
                </a:solidFill>
                <a:latin typeface="Courier"/>
              </a:rPr>
              <a:t>table</a:t>
            </a:r>
            <a:r>
              <a:rPr>
                <a:solidFill>
                  <a:srgbClr val="003B4F"/>
                </a:solidFill>
                <a:latin typeface="Courier"/>
              </a:rPr>
              <a:t>(d[[</a:t>
            </a:r>
            <a:r>
              <a:rPr>
                <a:solidFill>
                  <a:srgbClr val="20794D"/>
                </a:solidFill>
                <a:latin typeface="Courier"/>
              </a:rPr>
              <a:t>"breast_cancer_history"</a:t>
            </a:r>
            <a:r>
              <a:rPr>
                <a:solidFill>
                  <a:srgbClr val="003B4F"/>
                </a:solidFill>
                <a:latin typeface="Courier"/>
              </a:rPr>
              <a:t>]])</a:t>
            </a:r>
          </a:p>
          <a:p>
            <a:pPr lvl="0" indent="0">
              <a:buNone/>
            </a:pPr>
            <a:r>
              <a:rPr>
                <a:latin typeface="Courier"/>
              </a:rPr>
              <a:t>
     0      1 
304802  80400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Probabilities</a:t>
            </a:r>
          </a:p>
        </p:txBody>
      </p:sp>
      <p:sp>
        <p:nvSpPr>
          <p:cNvPr id="3" name="Content Placeholder 2"/>
          <p:cNvSpPr>
            <a:spLocks noGrp="1"/>
          </p:cNvSpPr>
          <p:nvPr>
            <p:ph idx="1"/>
          </p:nvPr>
        </p:nvSpPr>
        <p:spPr/>
        <p:txBody>
          <a:bodyPr/>
          <a:lstStyle/>
          <a:p>
            <a:pPr marL="0" lvl="0" indent="0">
              <a:buNone/>
            </a:pPr>
            <a:r>
              <a:t>By default </a:t>
            </a:r>
            <a:r>
              <a:rPr>
                <a:latin typeface="Courier"/>
              </a:rPr>
              <a:t>predict.glm</a:t>
            </a:r>
            <a: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Fallacy</a:t>
            </a:r>
          </a:p>
        </p:txBody>
      </p:sp>
      <p:sp>
        <p:nvSpPr>
          <p:cNvPr id="3" name="Content Placeholder 2"/>
          <p:cNvSpPr>
            <a:spLocks noGrp="1"/>
          </p:cNvSpPr>
          <p:nvPr>
            <p:ph idx="1"/>
          </p:nvPr>
        </p:nvSpPr>
        <p:spPr/>
        <p:txBody>
          <a:bodyPr/>
          <a:lstStyle/>
          <a:p>
            <a:pPr marL="0" lvl="0" indent="0">
              <a:buNone/>
            </a:pPr>
            <a:r>
              <a:t>In Python </a:t>
            </a:r>
            <a:r>
              <a:rPr>
                <a:latin typeface="Courier"/>
              </a:rPr>
              <a:t>.predict()</a:t>
            </a:r>
            <a:r>
              <a:t> return the class label, which is defined as “1” if the probability is at lest </a:t>
            </a:r>
            <a:r>
              <a:rPr>
                <a:latin typeface="Courier"/>
              </a:rPr>
              <a:t>0.5</a:t>
            </a:r>
            <a: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marL="0" lvl="0" indent="0">
              <a:buNone/>
            </a:pPr>
            <a:r>
              <a:t>For very imbalanced outcomes, this prevalence may in fact be zero.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VERY WRONG fix</a:t>
            </a:r>
          </a:p>
        </p:txBody>
      </p:sp>
      <p:sp>
        <p:nvSpPr>
          <p:cNvPr id="3" name="Content Placeholder 2"/>
          <p:cNvSpPr>
            <a:spLocks noGrp="1"/>
          </p:cNvSpPr>
          <p:nvPr>
            <p:ph idx="1"/>
          </p:nvPr>
        </p:nvSpPr>
        <p:spPr/>
        <p:txBody>
          <a:bodyPr/>
          <a:lstStyle/>
          <a:p>
            <a:pPr marL="0" lvl="0" indent="0">
              <a:buNone/>
            </a:pPr>
            <a:r>
              <a:t>Because of the above problem many practitioners re-weight their training data to have the same number of positive and negative cases.</a:t>
            </a:r>
          </a:p>
          <a:p>
            <a:pPr lvl="0"/>
            <a:r>
              <a:t>This is fix is unnecessary.</a:t>
            </a:r>
          </a:p>
          <a:p>
            <a:pPr lvl="1"/>
            <a:r>
              <a:t>However, it is a popular fix and writing articles how to perform this fix is a popular activity.</a:t>
            </a:r>
          </a:p>
          <a:p>
            <a:pPr lvl="0"/>
            <a:r>
              <a:t>The </a:t>
            </a:r>
            <a:r>
              <a:rPr i="1"/>
              <a:t>imagined</a:t>
            </a:r>
            <a:r>
              <a:t> need for the fix likely comes from thinking the useful output of a classifier is the class-label, when in fact the estimated probability is </a:t>
            </a:r>
            <a:r>
              <a:rPr i="1"/>
              <a:t>far</a:t>
            </a:r>
            <a:r>
              <a:t> more useful.</a:t>
            </a:r>
          </a:p>
          <a:p>
            <a:pPr lvl="0"/>
            <a:r>
              <a:t>Always insist on probabilities from classifiers, not “most likely class label.”</a:t>
            </a:r>
          </a:p>
          <a:p>
            <a:pPr lvl="1"/>
            <a:r>
              <a:t>One can always convert probabilities to labels later, but you can’t do the reverse.</a:t>
            </a:r>
          </a:p>
          <a:p>
            <a:pPr marL="0" lvl="0" indent="0">
              <a:buNone/>
            </a:pPr>
            <a:r>
              <a:t>More on the evils of binning when you don’t have a reason: </a:t>
            </a:r>
            <a:r>
              <a:rPr>
                <a:hlinkClick r:id="rId2"/>
              </a:rPr>
              <a:t>https://discourse.datamethods.org/t/categorizing-continuous-variables/3402</a:t>
            </a:r>
            <a:r>
              <a:t> (though I have used the technique as “poor man’s GAM”).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Underlying Problem</a:t>
            </a:r>
          </a:p>
        </p:txBody>
      </p:sp>
      <p:sp>
        <p:nvSpPr>
          <p:cNvPr id="3" name="Content Placeholder 2"/>
          <p:cNvSpPr>
            <a:spLocks noGrp="1"/>
          </p:cNvSpPr>
          <p:nvPr>
            <p:ph idx="1"/>
          </p:nvPr>
        </p:nvSpPr>
        <p:spPr/>
        <p:txBody>
          <a:bodyPr/>
          <a:lstStyle/>
          <a:p>
            <a:pPr lvl="0"/>
            <a:r>
              <a:t>The ideas that classifiers should return categories is pernicious nonsense.</a:t>
            </a:r>
          </a:p>
          <a:p>
            <a:pPr lvl="0"/>
            <a:r>
              <a:t>In English “accuracy” is a synonym for “quality.”</a:t>
            </a:r>
          </a:p>
          <a:p>
            <a:pPr lvl="0"/>
            <a:r>
              <a:t>Accuracy is the most commonly asked for goodness metric for classifiers.</a:t>
            </a:r>
          </a:p>
          <a:p>
            <a:pPr lvl="0"/>
            <a:r>
              <a:t>Accuracy is </a:t>
            </a:r>
            <a:r>
              <a:rPr i="1"/>
              <a:t>almost never</a:t>
            </a:r>
            <a:r>
              <a:t> the right metric when classes are imbalanced</a:t>
            </a:r>
          </a:p>
          <a:p>
            <a:pPr lvl="0"/>
            <a:r>
              <a:t>Learn to use AUC as it tells you how often your classifier’s probability orders the outcomes correctly.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ROC plot</a:t>
            </a:r>
          </a:p>
        </p:txBody>
      </p:sp>
      <p:sp>
        <p:nvSpPr>
          <p:cNvPr id="4" name="Text Placeholder 3"/>
          <p:cNvSpPr>
            <a:spLocks noGrp="1"/>
          </p:cNvSpPr>
          <p:nvPr>
            <p:ph type="body" sz="half" idx="2"/>
          </p:nvPr>
        </p:nvSpPr>
        <p:spPr/>
        <p:txBody>
          <a:bodyPr/>
          <a:lstStyle/>
          <a:p>
            <a:pPr marL="0" lvl="0" indent="0">
              <a:buNone/>
            </a:pPr>
            <a: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id="3" name="Picture 1" descr="Fit_to_Finish_Modeling_files/figure-pptx/unnamed-chunk-26-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Time to Wrap Up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0"/>
            <a:r>
              <a:t>Be wary of apply too many or too few tricks in your statistical or data science practice.</a:t>
            </a:r>
          </a:p>
          <a:p>
            <a:pPr lvl="1"/>
            <a:r>
              <a:t>You may need some</a:t>
            </a:r>
          </a:p>
          <a:p>
            <a:pPr lvl="1"/>
            <a:r>
              <a:t>You should justify each one you use</a:t>
            </a:r>
          </a:p>
          <a:p>
            <a:pPr lvl="0"/>
            <a:r>
              <a:t>Statistics is the formal study of when samples correctly represent the population they are drawn from.</a:t>
            </a:r>
          </a:p>
          <a:p>
            <a:pPr lvl="0"/>
            <a:r>
              <a:t>Data Science is the optimistic application of machine learning methods at scale.</a:t>
            </a:r>
          </a:p>
          <a:p>
            <a:pPr lvl="0"/>
            <a:r>
              <a:t>Or: statisticians like to call </a:t>
            </a:r>
            <a:r>
              <a:rPr>
                <a:latin typeface="Courier"/>
              </a:rPr>
              <a:t>summary()</a:t>
            </a:r>
            <a:r>
              <a:t> and </a:t>
            </a:r>
            <a:r>
              <a:rPr>
                <a:latin typeface="Courier"/>
              </a:rPr>
              <a:t>anova()</a:t>
            </a:r>
            <a:r>
              <a:t>, data scientists are content to call </a:t>
            </a:r>
            <a:r>
              <a:rPr>
                <a:latin typeface="Courier"/>
              </a:rPr>
              <a:t>predict()</a:t>
            </a:r>
            <a:r>
              <a:t>.</a:t>
            </a:r>
          </a:p>
          <a:p>
            <a:pPr lvl="0"/>
            <a:r>
              <a:t>In either case, the fears of the practitioner don’t always match the fears of the theorist.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of our articles on these topics</a:t>
            </a:r>
          </a:p>
        </p:txBody>
      </p:sp>
      <p:sp>
        <p:nvSpPr>
          <p:cNvPr id="3" name="Content Placeholder 2"/>
          <p:cNvSpPr>
            <a:spLocks noGrp="1"/>
          </p:cNvSpPr>
          <p:nvPr>
            <p:ph idx="1"/>
          </p:nvPr>
        </p:nvSpPr>
        <p:spPr/>
        <p:txBody>
          <a:bodyPr/>
          <a:lstStyle/>
          <a:p>
            <a:pPr lvl="0"/>
            <a:r>
              <a:rPr>
                <a:hlinkClick r:id="rId2"/>
              </a:rPr>
              <a:t>vtreat for R</a:t>
            </a:r>
            <a:r>
              <a:t>, </a:t>
            </a:r>
            <a:r>
              <a:rPr>
                <a:hlinkClick r:id="rId2"/>
              </a:rPr>
              <a:t>vtreat for Python</a:t>
            </a:r>
            <a:r>
              <a:t>.</a:t>
            </a:r>
          </a:p>
          <a:p>
            <a:pPr lvl="0"/>
            <a:r>
              <a:rPr>
                <a:hlinkClick r:id="rId3"/>
              </a:rPr>
              <a:t>Nina Zumel: “I don’t think that means what you think it means;” Statistics to English Translation, Part 1: Accuracy Measures</a:t>
            </a:r>
            <a: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John Mount: Can a classifier that never says “yes” be useful?</a:t>
            </a:r>
          </a:p>
          <a:p>
            <a:pPr lvl="0"/>
            <a:r>
              <a:rPr>
                <a:hlinkClick r:id="rId7"/>
              </a:rPr>
              <a:t>John Mount: When Cross-Validation is More Powerful than Regularization.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 to Finish Modeling</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model identification and inference.</a:t>
            </a:r>
          </a:p>
          <a:p>
            <a:pPr lvl="0"/>
            <a:r>
              <a:t>Data Science emphasizes quality of model predictions.</a:t>
            </a:r>
          </a:p>
          <a:p>
            <a:pPr marL="0" lvl="0" indent="0">
              <a:buNone/>
            </a:pPr>
            <a:r>
              <a:t>Either field can be made to look bad by judging it in terms of the other’s concerns.</a:t>
            </a:r>
          </a:p>
          <a:p>
            <a:pPr marL="0" lvl="0" indent="0">
              <a:buNone/>
            </a:pPr>
            <a:r>
              <a:t>I will show what it looks like to rush from data to building a model predictive model (supervised machine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Supervised Machine Learning</a:t>
            </a:r>
          </a:p>
        </p:txBody>
      </p:sp>
      <p:sp>
        <p:nvSpPr>
          <p:cNvPr id="3" name="Content Placeholder 2"/>
          <p:cNvSpPr>
            <a:spLocks noGrp="1"/>
          </p:cNvSpPr>
          <p:nvPr>
            <p:ph idx="1"/>
          </p:nvPr>
        </p:nvSpPr>
        <p:spPr/>
        <p:txBody>
          <a:bodyPr/>
          <a:lstStyle/>
          <a:p>
            <a:pPr marL="0" lvl="0" indent="0">
              <a:buNone/>
            </a:pPr>
            <a:r>
              <a:t>The task data scientist tend to be interested in is “supervised machine learning.”</a:t>
            </a:r>
          </a:p>
          <a:p>
            <a:pPr lvl="0"/>
            <a:r>
              <a:t>You are shown a table with rows of the form </a:t>
            </a:r>
            <a:r>
              <a:rPr>
                <a:latin typeface="Courier"/>
              </a:rPr>
              <a:t>(X, y)</a:t>
            </a:r>
            <a:r>
              <a:t>: try to find a function that that </a:t>
            </a:r>
            <a:r>
              <a:rPr>
                <a:latin typeface="Courier"/>
              </a:rPr>
              <a:t>f(X) ~ y</a:t>
            </a:r>
            <a:r>
              <a:t>.</a:t>
            </a:r>
          </a:p>
          <a:p>
            <a:pPr marL="0" lvl="0" indent="0">
              <a:buNone/>
            </a:pPr>
            <a:r>
              <a:t>Examples:</a:t>
            </a:r>
          </a:p>
          <a:p>
            <a:pPr lvl="0"/>
            <a:r>
              <a:t>Predicting children’s height from parent’s height.</a:t>
            </a:r>
          </a:p>
          <a:p>
            <a:pPr lvl="0"/>
            <a:r>
              <a:t>Predicting cancer risk.</a:t>
            </a:r>
          </a:p>
          <a:p>
            <a:pPr lvl="0"/>
            <a:r>
              <a:t>Predicting the probabilty of clicking on an online advertisement.</a:t>
            </a:r>
          </a:p>
          <a:p>
            <a:pPr marL="0" lvl="0" indent="0">
              <a:buNone/>
            </a:pPr>
            <a:r>
              <a:t>(tends to ignore issues of cause!)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Problems and Practices</a:t>
            </a:r>
          </a:p>
        </p:txBody>
      </p:sp>
      <p:sp>
        <p:nvSpPr>
          <p:cNvPr id="4" name="Text Placeholder 3"/>
          <p:cNvSpPr>
            <a:spLocks noGrp="1"/>
          </p:cNvSpPr>
          <p:nvPr>
            <p:ph type="body" sz="half" idx="2"/>
          </p:nvPr>
        </p:nvSpPr>
        <p:spPr/>
        <p:txBody>
          <a:bodyPr/>
          <a:lstStyle/>
          <a:p>
            <a:pPr marL="0" lvl="0" indent="0">
              <a:buNone/>
            </a:pPr>
            <a:r>
              <a:t>Data scientists and statisticians both have fears and protective wards. Unless you are doing cargo cult science the two have a relation. Some of the relations are illustrated here.</a:t>
            </a:r>
          </a:p>
        </p:txBody>
      </p:sp>
      <p:graphicFrame>
        <p:nvGraphicFramePr>
          <p:cNvPr id="6" name="Content Placeholder 5"/>
          <p:cNvGraphicFramePr>
            <a:graphicFrameLocks noGrp="1"/>
          </p:cNvGraphicFramePr>
          <p:nvPr>
            <p:ph idx="1"/>
          </p:nvPr>
        </p:nvGraphicFramePr>
        <p:xfrm>
          <a:off x="3568700" y="203200"/>
          <a:ext cx="5105400" cy="267462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0">
                <a:tc>
                  <a:txBody>
                    <a:bodyPr/>
                    <a:lstStyle/>
                    <a:p>
                      <a:pPr marL="0" lvl="0" indent="0">
                        <a:buNone/>
                      </a:pPr>
                      <a:r>
                        <a:t>defensive ritual</a:t>
                      </a:r>
                    </a:p>
                  </a:txBody>
                  <a:tcPr/>
                </a:tc>
                <a:tc>
                  <a:txBody>
                    <a:bodyPr/>
                    <a:lstStyle/>
                    <a:p>
                      <a:pPr marL="0" lvl="0" indent="0">
                        <a:buNone/>
                      </a:pPr>
                      <a:r>
                        <a:t>fear</a:t>
                      </a:r>
                    </a:p>
                  </a:txBody>
                  <a:tcPr/>
                </a:tc>
                <a:extLst>
                  <a:ext uri="{0D108BD9-81ED-4DB2-BD59-A6C34878D82A}">
                    <a16:rowId xmlns:a16="http://schemas.microsoft.com/office/drawing/2014/main" val="10000"/>
                  </a:ext>
                </a:extLst>
              </a:tr>
              <a:tr h="0">
                <a:tc>
                  <a:txBody>
                    <a:bodyPr/>
                    <a:lstStyle/>
                    <a:p>
                      <a:pPr marL="0" lvl="0" indent="0">
                        <a:buNone/>
                      </a:pPr>
                      <a:r>
                        <a:t>variable pruning</a:t>
                      </a:r>
                    </a:p>
                  </a:txBody>
                  <a:tcPr/>
                </a:tc>
                <a:tc>
                  <a:txBody>
                    <a:bodyPr/>
                    <a:lstStyle/>
                    <a:p>
                      <a:pPr marL="0" lvl="0" indent="0">
                        <a:buNone/>
                      </a:pPr>
                      <a:r>
                        <a:t>over-fit</a:t>
                      </a:r>
                    </a:p>
                  </a:txBody>
                  <a:tcPr/>
                </a:tc>
                <a:extLst>
                  <a:ext uri="{0D108BD9-81ED-4DB2-BD59-A6C34878D82A}">
                    <a16:rowId xmlns:a16="http://schemas.microsoft.com/office/drawing/2014/main" val="10001"/>
                  </a:ext>
                </a:extLst>
              </a:tr>
              <a:tr h="0">
                <a:tc>
                  <a:txBody>
                    <a:bodyPr/>
                    <a:lstStyle/>
                    <a:p>
                      <a:pPr marL="0" lvl="0" indent="0">
                        <a:buNone/>
                      </a:pPr>
                      <a:r>
                        <a:t>variable pruning</a:t>
                      </a:r>
                    </a:p>
                  </a:txBody>
                  <a:tcPr/>
                </a:tc>
                <a:tc>
                  <a:txBody>
                    <a:bodyPr/>
                    <a:lstStyle/>
                    <a:p>
                      <a:pPr marL="0" lvl="0" indent="0">
                        <a:buNone/>
                      </a:pPr>
                      <a:r>
                        <a:t>co-linear variables</a:t>
                      </a:r>
                    </a:p>
                  </a:txBody>
                  <a:tcPr/>
                </a:tc>
                <a:extLst>
                  <a:ext uri="{0D108BD9-81ED-4DB2-BD59-A6C34878D82A}">
                    <a16:rowId xmlns:a16="http://schemas.microsoft.com/office/drawing/2014/main" val="10002"/>
                  </a:ext>
                </a:extLst>
              </a:tr>
              <a:tr h="0">
                <a:tc>
                  <a:txBody>
                    <a:bodyPr/>
                    <a:lstStyle/>
                    <a:p>
                      <a:pPr marL="0" lvl="0" indent="0">
                        <a:buNone/>
                      </a:pPr>
                      <a:r>
                        <a:t>regularization</a:t>
                      </a:r>
                    </a:p>
                  </a:txBody>
                  <a:tcPr/>
                </a:tc>
                <a:tc>
                  <a:txBody>
                    <a:bodyPr/>
                    <a:lstStyle/>
                    <a:p>
                      <a:pPr marL="0" lvl="0" indent="0">
                        <a:buNone/>
                      </a:pPr>
                      <a:r>
                        <a:t>over-fit</a:t>
                      </a:r>
                    </a:p>
                  </a:txBody>
                  <a:tcPr/>
                </a:tc>
                <a:extLst>
                  <a:ext uri="{0D108BD9-81ED-4DB2-BD59-A6C34878D82A}">
                    <a16:rowId xmlns:a16="http://schemas.microsoft.com/office/drawing/2014/main" val="10003"/>
                  </a:ext>
                </a:extLst>
              </a:tr>
              <a:tr h="0">
                <a:tc>
                  <a:txBody>
                    <a:bodyPr/>
                    <a:lstStyle/>
                    <a:p>
                      <a:pPr marL="0" lvl="0" indent="0">
                        <a:buNone/>
                      </a:pPr>
                      <a:r>
                        <a:t>regularization</a:t>
                      </a:r>
                    </a:p>
                  </a:txBody>
                  <a:tcPr/>
                </a:tc>
                <a:tc>
                  <a:txBody>
                    <a:bodyPr/>
                    <a:lstStyle/>
                    <a:p>
                      <a:pPr marL="0" lvl="0" indent="0">
                        <a:buNone/>
                      </a:pPr>
                      <a:r>
                        <a:t>co-linear variables</a:t>
                      </a:r>
                    </a:p>
                  </a:txBody>
                  <a:tcPr/>
                </a:tc>
                <a:extLst>
                  <a:ext uri="{0D108BD9-81ED-4DB2-BD59-A6C34878D82A}">
                    <a16:rowId xmlns:a16="http://schemas.microsoft.com/office/drawing/2014/main" val="10004"/>
                  </a:ext>
                </a:extLst>
              </a:tr>
              <a:tr h="0">
                <a:tc>
                  <a:txBody>
                    <a:bodyPr/>
                    <a:lstStyle/>
                    <a:p>
                      <a:pPr marL="0" lvl="0" indent="0">
                        <a:buNone/>
                      </a:pPr>
                      <a:r>
                        <a:t>re-weighting data</a:t>
                      </a:r>
                    </a:p>
                  </a:txBody>
                  <a:tcPr/>
                </a:tc>
                <a:tc>
                  <a:txBody>
                    <a:bodyPr/>
                    <a:lstStyle/>
                    <a:p>
                      <a:pPr marL="0" lvl="0" indent="0">
                        <a:buNone/>
                      </a:pPr>
                      <a:r>
                        <a:t>unbalanced classification classes</a:t>
                      </a:r>
                    </a:p>
                  </a:txBody>
                  <a:tcPr/>
                </a:tc>
                <a:extLst>
                  <a:ext uri="{0D108BD9-81ED-4DB2-BD59-A6C34878D82A}">
                    <a16:rowId xmlns:a16="http://schemas.microsoft.com/office/drawing/2014/main" val="10005"/>
                  </a:ext>
                </a:extLst>
              </a:tr>
              <a:tr h="0">
                <a:tc>
                  <a:txBody>
                    <a:bodyPr/>
                    <a:lstStyle/>
                    <a:p>
                      <a:pPr marL="0" lvl="0" indent="0">
                        <a:buNone/>
                      </a:pPr>
                      <a:r>
                        <a:t>re-weighting data</a:t>
                      </a:r>
                    </a:p>
                  </a:txBody>
                  <a:tcPr/>
                </a:tc>
                <a:tc>
                  <a:txBody>
                    <a:bodyPr/>
                    <a:lstStyle/>
                    <a:p>
                      <a:pPr marL="0" lvl="0" indent="0">
                        <a:buNone/>
                      </a:pPr>
                      <a:r>
                        <a:t>heteroskedastic errors</a:t>
                      </a:r>
                    </a:p>
                  </a:txBody>
                  <a:tcPr/>
                </a:tc>
                <a:extLst>
                  <a:ext uri="{0D108BD9-81ED-4DB2-BD59-A6C34878D82A}">
                    <a16:rowId xmlns:a16="http://schemas.microsoft.com/office/drawing/2014/main" val="10006"/>
                  </a:ext>
                </a:extLst>
              </a:tr>
              <a:tr h="0">
                <a:tc>
                  <a:txBody>
                    <a:bodyPr/>
                    <a:lstStyle/>
                    <a:p>
                      <a:pPr marL="0" lvl="0" indent="0">
                        <a:buNone/>
                      </a:pPr>
                      <a:r>
                        <a:t>re-weighting data</a:t>
                      </a:r>
                    </a:p>
                  </a:txBody>
                  <a:tcPr/>
                </a:tc>
                <a:tc>
                  <a:txBody>
                    <a:bodyPr/>
                    <a:lstStyle/>
                    <a:p>
                      <a:pPr marL="0" lvl="0" indent="0">
                        <a:buNone/>
                      </a:pPr>
                      <a:r>
                        <a:t>concept drift</a:t>
                      </a:r>
                    </a:p>
                  </a:txBody>
                  <a:tcPr/>
                </a:tc>
                <a:extLst>
                  <a:ext uri="{0D108BD9-81ED-4DB2-BD59-A6C34878D82A}">
                    <a16:rowId xmlns:a16="http://schemas.microsoft.com/office/drawing/2014/main" val="10007"/>
                  </a:ext>
                </a:extLst>
              </a:tr>
              <a:tr h="0">
                <a:tc>
                  <a:txBody>
                    <a:bodyPr/>
                    <a:lstStyle/>
                    <a:p>
                      <a:pPr marL="0" lvl="0" indent="0">
                        <a:buNone/>
                      </a:pPr>
                      <a:r>
                        <a:t>non-linear outcome transforms</a:t>
                      </a:r>
                    </a:p>
                  </a:txBody>
                  <a:tcPr/>
                </a:tc>
                <a:tc>
                  <a:txBody>
                    <a:bodyPr/>
                    <a:lstStyle/>
                    <a:p>
                      <a:pPr marL="0" lvl="0" indent="0">
                        <a:buNone/>
                      </a:pPr>
                      <a:r>
                        <a:t>heteroskedastic errors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some classic “bugbears”:</a:t>
            </a:r>
          </a:p>
          <a:p>
            <a:pPr lvl="0"/>
            <a:r>
              <a:t>co-linear variables</a:t>
            </a:r>
          </a:p>
          <a:p>
            <a:pPr lvl="0"/>
            <a:r>
              <a:t>unbalanced classification classes</a:t>
            </a:r>
          </a:p>
          <a:p>
            <a:pPr marL="0" lvl="0" indent="0">
              <a:buNone/>
            </a:pPr>
            <a:r>
              <a:t>This is a chance to review some “street fighting statistics in R.”</a:t>
            </a:r>
          </a:p>
          <a:p>
            <a:pPr marL="0" lvl="0" indent="0">
              <a:buNone/>
            </a:pPr>
            <a:r>
              <a:t>All slides and material here: </a:t>
            </a:r>
            <a:r>
              <a:rPr>
                <a:hlinkClick r:id="rId2"/>
              </a:rPr>
              <a:t>https://github.com/WinVector/Examples/tree/main/Fit_to_Finish_Modeling</a:t>
            </a:r>
            <a: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Co-Linear Variables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Co-Linear Variables, some data</a:t>
            </a:r>
          </a:p>
        </p:txBody>
      </p:sp>
      <p:sp>
        <p:nvSpPr>
          <p:cNvPr id="4" name="Text Placeholder 3"/>
          <p:cNvSpPr>
            <a:spLocks noGrp="1"/>
          </p:cNvSpPr>
          <p:nvPr>
            <p:ph type="body" sz="half" idx="2"/>
          </p:nvPr>
        </p:nvSpPr>
        <p:spPr/>
        <p:txBody>
          <a:bodyPr/>
          <a:lstStyle/>
          <a:p>
            <a:pPr marL="0" lvl="0" indent="0">
              <a:buNone/>
            </a:pPr>
            <a: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029200" cy="372618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558800">
                  <a:extLst>
                    <a:ext uri="{9D8B030D-6E8A-4147-A177-3AD203B41FA5}">
                      <a16:colId xmlns:a16="http://schemas.microsoft.com/office/drawing/2014/main" val="20006"/>
                    </a:ext>
                  </a:extLst>
                </a:gridCol>
                <a:gridCol w="5588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tblGrid>
              <a:tr h="0">
                <a:tc>
                  <a:txBody>
                    <a:bodyPr/>
                    <a:lstStyle/>
                    <a:p>
                      <a:pPr marL="0" lvl="0" indent="0" algn="l">
                        <a:buNone/>
                      </a:pPr>
                      <a:r>
                        <a:t>family</a:t>
                      </a:r>
                    </a:p>
                  </a:txBody>
                  <a:tcPr/>
                </a:tc>
                <a:tc>
                  <a:txBody>
                    <a:bodyPr/>
                    <a:lstStyle/>
                    <a:p>
                      <a:pPr marL="0" lvl="0" indent="0" algn="r">
                        <a:buNone/>
                      </a:pPr>
                      <a:r>
                        <a:t>father</a:t>
                      </a:r>
                    </a:p>
                  </a:txBody>
                  <a:tcPr/>
                </a:tc>
                <a:tc>
                  <a:txBody>
                    <a:bodyPr/>
                    <a:lstStyle/>
                    <a:p>
                      <a:pPr marL="0" lvl="0" indent="0" algn="r">
                        <a:buNone/>
                      </a:pPr>
                      <a:r>
                        <a:t>mother</a:t>
                      </a:r>
                    </a:p>
                  </a:txBody>
                  <a:tcPr/>
                </a:tc>
                <a:tc>
                  <a:txBody>
                    <a:bodyPr/>
                    <a:lstStyle/>
                    <a:p>
                      <a:pPr marL="0" lvl="0" indent="0" algn="l">
                        <a:buNone/>
                      </a:pPr>
                      <a:r>
                        <a:t>gender</a:t>
                      </a:r>
                    </a:p>
                  </a:txBody>
                  <a:tcPr/>
                </a:tc>
                <a:tc>
                  <a:txBody>
                    <a:bodyPr/>
                    <a:lstStyle/>
                    <a:p>
                      <a:pPr marL="0" lvl="0" indent="0" algn="r">
                        <a:buNone/>
                      </a:pPr>
                      <a:r>
                        <a:t>height</a:t>
                      </a:r>
                    </a:p>
                  </a:txBody>
                  <a:tcPr/>
                </a:tc>
                <a:tc>
                  <a:txBody>
                    <a:bodyPr/>
                    <a:lstStyle/>
                    <a:p>
                      <a:pPr marL="0" lvl="0" indent="0" algn="r">
                        <a:buNone/>
                      </a:pPr>
                      <a:r>
                        <a:t>kids</a:t>
                      </a:r>
                    </a:p>
                  </a:txBody>
                  <a:tcPr/>
                </a:tc>
                <a:tc>
                  <a:txBody>
                    <a:bodyPr/>
                    <a:lstStyle/>
                    <a:p>
                      <a:pPr marL="0" lvl="0" indent="0" algn="r">
                        <a:buNone/>
                      </a:pPr>
                      <a:r>
                        <a:t>male</a:t>
                      </a:r>
                    </a:p>
                  </a:txBody>
                  <a:tcPr/>
                </a:tc>
                <a:tc>
                  <a:txBody>
                    <a:bodyPr/>
                    <a:lstStyle/>
                    <a:p>
                      <a:pPr marL="0" lvl="0" indent="0" algn="r">
                        <a:buNone/>
                      </a:pPr>
                      <a:r>
                        <a:t>female</a:t>
                      </a:r>
                    </a:p>
                  </a:txBody>
                  <a:tcPr/>
                </a:tc>
                <a:tc>
                  <a:txBody>
                    <a:bodyPr/>
                    <a:lstStyle/>
                    <a:p>
                      <a:pPr marL="0" lvl="0" indent="0" algn="r">
                        <a:buNone/>
                      </a:pPr>
                      <a:r>
                        <a:t>mid_parent</a:t>
                      </a:r>
                    </a:p>
                  </a:txBody>
                  <a:tcPr/>
                </a:tc>
                <a:extLst>
                  <a:ext uri="{0D108BD9-81ED-4DB2-BD59-A6C34878D82A}">
                    <a16:rowId xmlns:a16="http://schemas.microsoft.com/office/drawing/2014/main" val="10000"/>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M</a:t>
                      </a:r>
                    </a:p>
                  </a:txBody>
                  <a:tcPr/>
                </a:tc>
                <a:tc>
                  <a:txBody>
                    <a:bodyPr/>
                    <a:lstStyle/>
                    <a:p>
                      <a:pPr marL="0" lvl="0" indent="0" algn="r">
                        <a:buNone/>
                      </a:pPr>
                      <a:r>
                        <a:t>73.2</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150.86</a:t>
                      </a:r>
                    </a:p>
                  </a:txBody>
                  <a:tcPr/>
                </a:tc>
                <a:extLst>
                  <a:ext uri="{0D108BD9-81ED-4DB2-BD59-A6C34878D82A}">
                    <a16:rowId xmlns:a16="http://schemas.microsoft.com/office/drawing/2014/main" val="10001"/>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69.2</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2"/>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3"/>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150.86</a:t>
                      </a:r>
                    </a:p>
                  </a:txBody>
                  <a:tcPr/>
                </a:tc>
                <a:extLst>
                  <a:ext uri="{0D108BD9-81ED-4DB2-BD59-A6C34878D82A}">
                    <a16:rowId xmlns:a16="http://schemas.microsoft.com/office/drawing/2014/main" val="10004"/>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73.5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5"/>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72.5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147.32</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Held Out Evaluation</a:t>
            </a:r>
          </a:p>
        </p:txBody>
      </p:sp>
      <p:sp>
        <p:nvSpPr>
          <p:cNvPr id="3" name="Content Placeholder 2"/>
          <p:cNvSpPr>
            <a:spLocks noGrp="1"/>
          </p:cNvSpPr>
          <p:nvPr>
            <p:ph idx="1"/>
          </p:nvPr>
        </p:nvSpPr>
        <p:spPr/>
        <p:txBody>
          <a:bodyPr/>
          <a:lstStyle/>
          <a:p>
            <a:pPr marL="0" lvl="0" indent="0">
              <a:buNone/>
            </a:pPr>
            <a: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2635</Words>
  <Application>Microsoft Macintosh PowerPoint</Application>
  <PresentationFormat>On-screen Show (16:9)</PresentationFormat>
  <Paragraphs>255</Paragraphs>
  <Slides>29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Courier</vt:lpstr>
      <vt:lpstr>Office Theme</vt:lpstr>
      <vt:lpstr>Fit to Finish Modeling</vt:lpstr>
      <vt:lpstr>Introduction</vt:lpstr>
      <vt:lpstr>Fit to Finish Modeling</vt:lpstr>
      <vt:lpstr>Supervised Machine Learning</vt:lpstr>
      <vt:lpstr>Problems and Practices</vt:lpstr>
      <vt:lpstr>This Talk</vt:lpstr>
      <vt:lpstr>Co-Linear Variables</vt:lpstr>
      <vt:lpstr>Co-Linear Variables, some data</vt:lpstr>
      <vt:lpstr>Held Out Evaluation</vt:lpstr>
      <vt:lpstr>A Model</vt:lpstr>
      <vt:lpstr>Another Model</vt:lpstr>
      <vt:lpstr>How effectively different are the models?</vt:lpstr>
      <vt:lpstr>How semantically different are the models?</vt:lpstr>
      <vt:lpstr>The Fit to Finish Dilemma</vt:lpstr>
      <vt:lpstr>Unbalanced Classification Classes</vt:lpstr>
      <vt:lpstr>Tools deforming the hands</vt:lpstr>
      <vt:lpstr>A Classification Example</vt:lpstr>
      <vt:lpstr>Preparing the data</vt:lpstr>
      <vt:lpstr>Building a classification model</vt:lpstr>
      <vt:lpstr>Using the model</vt:lpstr>
      <vt:lpstr>Probabilities</vt:lpstr>
      <vt:lpstr>The Fallacy</vt:lpstr>
      <vt:lpstr>The VERY WRONG fix</vt:lpstr>
      <vt:lpstr>The Underlying Problem</vt:lpstr>
      <vt:lpstr>ROC plot</vt:lpstr>
      <vt:lpstr>Time to Wrap Up</vt:lpstr>
      <vt:lpstr>Summary</vt:lpstr>
      <vt:lpstr>Some of our articles on these topics</vt:lpstr>
      <vt:lpstr>Thanks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cp:lastModifiedBy>John Mount mzlabs</cp:lastModifiedBy>
  <cp:revision>1</cp:revision>
  <dcterms:created xsi:type="dcterms:W3CDTF">2022-11-07T01:12:45Z</dcterms:created>
  <dcterms:modified xsi:type="dcterms:W3CDTF">2022-11-07T01:16:02Z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